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60" r:id="rId3"/>
    <p:sldId id="262" r:id="rId4"/>
    <p:sldId id="259" r:id="rId5"/>
    <p:sldId id="263" r:id="rId6"/>
    <p:sldId id="257" r:id="rId7"/>
    <p:sldId id="277" r:id="rId8"/>
    <p:sldId id="266" r:id="rId9"/>
    <p:sldId id="267" r:id="rId10"/>
    <p:sldId id="280" r:id="rId11"/>
    <p:sldId id="268" r:id="rId12"/>
    <p:sldId id="283" r:id="rId13"/>
    <p:sldId id="282" r:id="rId14"/>
    <p:sldId id="279" r:id="rId15"/>
    <p:sldId id="281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988" autoAdjust="0"/>
  </p:normalViewPr>
  <p:slideViewPr>
    <p:cSldViewPr>
      <p:cViewPr varScale="1">
        <p:scale>
          <a:sx n="112" d="100"/>
          <a:sy n="112" d="100"/>
        </p:scale>
        <p:origin x="16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318B3-65D0-DE42-80AF-75869977CB73}" type="datetimeFigureOut">
              <a:rPr lang="en-US" smtClean="0"/>
              <a:t>1/30/23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B1178-F9C9-C148-B1F8-5777F7174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51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townsendvj@scsk12.org" TargetMode="External"/><Relationship Id="rId2" Type="http://schemas.openxmlformats.org/officeDocument/2006/relationships/hyperlink" Target="mailto:kimbroughdl@scsk12.org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atel@scsk12.org" TargetMode="External"/><Relationship Id="rId4" Type="http://schemas.openxmlformats.org/officeDocument/2006/relationships/hyperlink" Target="mailto:cunninghampg1@scsk12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95605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Janda Closer To Free"/>
                <a:cs typeface="Janda Closer To Free"/>
              </a:rPr>
              <a:t>Welcome Seahawk Parents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69490"/>
            <a:ext cx="6260905" cy="610820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Janda Closer To Free"/>
                <a:cs typeface="Janda Closer To Free"/>
              </a:rPr>
              <a:t>Fall Title One Parent Meeting</a:t>
            </a:r>
          </a:p>
          <a:p>
            <a:pPr algn="ctr"/>
            <a:r>
              <a:rPr lang="en-US" sz="3200" dirty="0">
                <a:latin typeface="Janda Closer To Free"/>
                <a:cs typeface="Janda Closer To Free"/>
              </a:rPr>
              <a:t> 2022-2023 </a:t>
            </a:r>
            <a:endParaRPr lang="en-US" sz="3200" dirty="0">
              <a:solidFill>
                <a:srgbClr val="002060"/>
              </a:solidFill>
              <a:latin typeface="Janda Closer To Free"/>
              <a:cs typeface="Janda Closer To Free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150852"/>
              </p:ext>
            </p:extLst>
          </p:nvPr>
        </p:nvGraphicFramePr>
        <p:xfrm>
          <a:off x="1823310" y="1000790"/>
          <a:ext cx="5497380" cy="5862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053428" imgH="9527936" progId="Word.Document.12">
                  <p:embed/>
                </p:oleObj>
              </mc:Choice>
              <mc:Fallback>
                <p:oleObj name="Document" r:id="rId2" imgW="4053428" imgH="95279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23310" y="1000790"/>
                        <a:ext cx="5497380" cy="5862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168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Janda Closer To Free"/>
                <a:cs typeface="Janda Closer To Free"/>
              </a:rPr>
              <a:t>Reporting Pupil Progress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4"/>
            <a:ext cx="6871724" cy="442844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Tuesday Communication Folders</a:t>
            </a:r>
          </a:p>
          <a:p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Progress Reports</a:t>
            </a:r>
          </a:p>
          <a:p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Report Cards</a:t>
            </a:r>
          </a:p>
          <a:p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Notes Home</a:t>
            </a:r>
          </a:p>
          <a:p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Emails</a:t>
            </a:r>
          </a:p>
          <a:p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Texts</a:t>
            </a:r>
          </a:p>
          <a:p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Phone Calls </a:t>
            </a:r>
          </a:p>
        </p:txBody>
      </p:sp>
    </p:spTree>
    <p:extLst>
      <p:ext uri="{BB962C8B-B14F-4D97-AF65-F5344CB8AC3E}">
        <p14:creationId xmlns:p14="http://schemas.microsoft.com/office/powerpoint/2010/main" val="3216149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648" y="1596540"/>
            <a:ext cx="9000445" cy="412303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Your Involvement is Key to your child’s success</a:t>
            </a:r>
            <a:endParaRPr lang="en-US" sz="3200" dirty="0"/>
          </a:p>
          <a:p>
            <a:pPr marL="457200" indent="-457200">
              <a:buFont typeface="Arial"/>
              <a:buChar char="•"/>
            </a:pPr>
            <a:r>
              <a:rPr lang="en-US" sz="2000" dirty="0"/>
              <a:t>You are your child’s first teacher.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/>
              <a:t>You have the ability to influence your child’s education more than any teacher or school.</a:t>
            </a:r>
          </a:p>
          <a:p>
            <a:pPr marL="457200" indent="-457200">
              <a:buFont typeface="Arial"/>
              <a:buChar char="•"/>
            </a:pPr>
            <a:r>
              <a:rPr lang="en-US" sz="2000" dirty="0"/>
              <a:t>You know your child best: Share information about your child’s interests and abilities with the teacher and ask to see progress reports on your child.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Ways to participate or support your child’s Education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Express high expectations for their success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Encourage their learning and progress in school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Be a role model and show your value learning, self-discipline, and hard work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Read with and have frequent conversations with your child</a:t>
            </a:r>
          </a:p>
        </p:txBody>
      </p:sp>
    </p:spTree>
    <p:extLst>
      <p:ext uri="{BB962C8B-B14F-4D97-AF65-F5344CB8AC3E}">
        <p14:creationId xmlns:p14="http://schemas.microsoft.com/office/powerpoint/2010/main" val="3551207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0604" y="1749245"/>
            <a:ext cx="5955495" cy="91623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Parent Teacher Conferences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2818180"/>
            <a:ext cx="7940660" cy="3206805"/>
          </a:xfrm>
        </p:spPr>
        <p:txBody>
          <a:bodyPr/>
          <a:lstStyle/>
          <a:p>
            <a:r>
              <a:rPr lang="en-US" dirty="0"/>
              <a:t>September 8, 2022- Conferences 4pm-7pm</a:t>
            </a:r>
          </a:p>
          <a:p>
            <a:endParaRPr lang="en-US" dirty="0"/>
          </a:p>
          <a:p>
            <a:r>
              <a:rPr lang="en-US" dirty="0"/>
              <a:t>February 16, 2023- Conferences 4pm-7pm</a:t>
            </a:r>
          </a:p>
          <a:p>
            <a:endParaRPr lang="en-US" dirty="0"/>
          </a:p>
          <a:p>
            <a:r>
              <a:rPr lang="en-US" dirty="0"/>
              <a:t>Parents or Teacher can request a conference with their teacher at any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62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785" y="1443835"/>
            <a:ext cx="6871724" cy="427574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en-US" sz="3600" dirty="0">
                <a:solidFill>
                  <a:srgbClr val="FF0000"/>
                </a:solidFill>
                <a:latin typeface="Janda Closer To Free"/>
                <a:ea typeface="ＭＳ Ｐゴシック" charset="0"/>
                <a:cs typeface="Janda Closer To Free"/>
              </a:rPr>
              <a:t>Title I Parent Center (BOE) </a:t>
            </a:r>
          </a:p>
          <a:p>
            <a:pPr algn="ctr">
              <a:lnSpc>
                <a:spcPct val="80000"/>
              </a:lnSpc>
              <a:buNone/>
            </a:pPr>
            <a:r>
              <a:rPr lang="en-US" sz="2000" dirty="0">
                <a:latin typeface="Janda Closer To Free"/>
                <a:ea typeface="ＭＳ Ｐゴシック" charset="0"/>
                <a:cs typeface="Janda Closer To Free"/>
              </a:rPr>
              <a:t>(901) 416-4250</a:t>
            </a:r>
          </a:p>
          <a:p>
            <a:pPr algn="ctr">
              <a:lnSpc>
                <a:spcPct val="80000"/>
              </a:lnSpc>
              <a:buNone/>
            </a:pPr>
            <a:endParaRPr lang="en-US" sz="2000" dirty="0">
              <a:latin typeface="Janda Closer To Free"/>
              <a:ea typeface="ＭＳ Ｐゴシック" charset="0"/>
              <a:cs typeface="Janda Closer To Free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Adult Basic Education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Families First GED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Computerized Education 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Flyers on Various Seminars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Posted on Website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2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596540"/>
            <a:ext cx="8246070" cy="1221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What is “ESSA”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Every Student Succeeds 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3123590"/>
            <a:ext cx="7940660" cy="351221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Reauthorized version of the ESSA, signed into law in 2015 by President Barack Obama.</a:t>
            </a:r>
          </a:p>
          <a:p>
            <a:pPr marL="457200" indent="-457200">
              <a:buFont typeface="Wingdings" charset="2"/>
              <a:buChar char="u"/>
            </a:pPr>
            <a:r>
              <a:rPr lang="en-US" dirty="0">
                <a:solidFill>
                  <a:schemeClr val="tx1"/>
                </a:solidFill>
              </a:rPr>
              <a:t>Represents an important step forward to improve the nations education system.</a:t>
            </a:r>
          </a:p>
          <a:p>
            <a:pPr marL="457200" indent="-457200">
              <a:buFont typeface="Wingdings" charset="2"/>
              <a:buChar char="u"/>
            </a:pPr>
            <a:r>
              <a:rPr lang="en-US" dirty="0">
                <a:solidFill>
                  <a:schemeClr val="tx1"/>
                </a:solidFill>
              </a:rPr>
              <a:t>While No Child Left Behind expected 100 percent proficiency for all students by 2014, ESSA gives states the authorization to identify their own goals to address proficiency on tests, English-Language proficiency and graduation rates.</a:t>
            </a:r>
          </a:p>
        </p:txBody>
      </p:sp>
    </p:spTree>
    <p:extLst>
      <p:ext uri="{BB962C8B-B14F-4D97-AF65-F5344CB8AC3E}">
        <p14:creationId xmlns:p14="http://schemas.microsoft.com/office/powerpoint/2010/main" val="4253957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1670" y="1444625"/>
            <a:ext cx="7787955" cy="42751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en-US" sz="3800" b="1" dirty="0">
              <a:solidFill>
                <a:srgbClr val="FF0000"/>
              </a:solidFill>
              <a:latin typeface="Architects Daughter"/>
              <a:cs typeface="Architects Daughter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800" b="1" dirty="0">
                <a:solidFill>
                  <a:srgbClr val="FF0000"/>
                </a:solidFill>
                <a:latin typeface="Janda Closer To Free"/>
                <a:cs typeface="Janda Closer To Free"/>
              </a:rPr>
              <a:t>District and School Level Progress</a:t>
            </a:r>
            <a:endParaRPr lang="en-US" dirty="0">
              <a:latin typeface="Janda Closer To Free"/>
              <a:ea typeface="ＭＳ Ｐゴシック" charset="0"/>
              <a:cs typeface="Janda Closer To Free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US" dirty="0">
              <a:latin typeface="Janda Closer To Free"/>
              <a:ea typeface="ＭＳ Ｐゴシック" charset="0"/>
              <a:cs typeface="Janda Closer To Free"/>
            </a:endParaRPr>
          </a:p>
          <a:p>
            <a:pPr>
              <a:buFont typeface="Arial"/>
              <a:buChar char="•"/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Southwind Elementary was a level 5 school last year.</a:t>
            </a:r>
            <a:endParaRPr lang="en-US" altLang="ja-JP" dirty="0">
              <a:latin typeface="Janda Closer To Free"/>
              <a:ea typeface="ＭＳ Ｐゴシック" charset="0"/>
              <a:cs typeface="Janda Closer To Free"/>
            </a:endParaRPr>
          </a:p>
          <a:p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Southwind Elementary was recognized as a REWARD school last 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353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1291130"/>
            <a:ext cx="6719020" cy="6108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Janda Closer To Free"/>
                <a:cs typeface="Janda Closer To Free"/>
              </a:rPr>
              <a:t>School Improvement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901950"/>
            <a:ext cx="7940659" cy="427573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dirty="0">
              <a:latin typeface="Janda Closer To Free"/>
              <a:ea typeface="ＭＳ Ｐゴシック" charset="0"/>
              <a:cs typeface="Janda Closer To Free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Analysis from Data Sources</a:t>
            </a:r>
          </a:p>
          <a:p>
            <a:pPr>
              <a:lnSpc>
                <a:spcPct val="90000"/>
              </a:lnSpc>
              <a:buNone/>
            </a:pPr>
            <a:endParaRPr lang="en-US" sz="1600" dirty="0">
              <a:latin typeface="Janda Closer To Free"/>
              <a:ea typeface="ＭＳ Ｐゴシック" charset="0"/>
              <a:cs typeface="Janda Closer To Free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Development of an Action Plan in order to address and meet the needs of our students, families, and teachers</a:t>
            </a:r>
          </a:p>
          <a:p>
            <a:pPr>
              <a:lnSpc>
                <a:spcPct val="90000"/>
              </a:lnSpc>
              <a:buNone/>
            </a:pPr>
            <a:endParaRPr lang="en-US" sz="1600" dirty="0">
              <a:latin typeface="Janda Closer To Free"/>
              <a:ea typeface="ＭＳ Ｐゴシック" charset="0"/>
              <a:cs typeface="Janda Closer To Free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Creation of a Professional Development Plan for teachers and parents</a:t>
            </a:r>
          </a:p>
          <a:p>
            <a:pPr>
              <a:lnSpc>
                <a:spcPct val="90000"/>
              </a:lnSpc>
              <a:buNone/>
            </a:pPr>
            <a:endParaRPr lang="en-US" sz="1600" dirty="0">
              <a:latin typeface="Janda Closer To Free"/>
              <a:ea typeface="ＭＳ Ｐゴシック" charset="0"/>
              <a:cs typeface="Janda Closer To Free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Plan submitted yearly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0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093364" cy="42757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500" dirty="0">
                <a:solidFill>
                  <a:srgbClr val="FF0000"/>
                </a:solidFill>
                <a:latin typeface="Janda Closer To Free"/>
                <a:cs typeface="Janda Closer To Free"/>
              </a:rPr>
              <a:t>	Availability of District Parent Trainings</a:t>
            </a:r>
            <a:endParaRPr lang="en-US" dirty="0">
              <a:solidFill>
                <a:srgbClr val="FF0000"/>
              </a:solidFill>
              <a:latin typeface="Architects Daughter"/>
              <a:ea typeface="ＭＳ Ｐゴシック" charset="0"/>
              <a:cs typeface="Architects Daughter"/>
            </a:endParaRPr>
          </a:p>
          <a:p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Parent Assemblies are held monthly</a:t>
            </a:r>
          </a:p>
          <a:p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Dates are available in your District Calendar</a:t>
            </a:r>
          </a:p>
          <a:p>
            <a:endParaRPr lang="en-US" dirty="0">
              <a:latin typeface="Janda Closer To Free"/>
              <a:ea typeface="ＭＳ Ｐゴシック" charset="0"/>
              <a:cs typeface="Janda Closer To Free"/>
            </a:endParaRPr>
          </a:p>
          <a:p>
            <a:pPr marL="0" indent="0" algn="ctr">
              <a:buNone/>
            </a:pPr>
            <a:r>
              <a:rPr lang="en-US" sz="3600" dirty="0">
                <a:latin typeface="Janda Closer To Free"/>
                <a:ea typeface="ＭＳ Ｐゴシック" charset="0"/>
                <a:cs typeface="Janda Closer To Free"/>
              </a:rPr>
              <a:t>For more information contact: </a:t>
            </a:r>
          </a:p>
          <a:p>
            <a:pPr marL="0" indent="0" algn="ctr">
              <a:buNone/>
            </a:pPr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The Division of Parent &amp; Community Engagement  416-7600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26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1671" y="1444624"/>
            <a:ext cx="8093364" cy="44276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Janda Closer To Free"/>
                <a:cs typeface="Janda Closer To Free"/>
              </a:rPr>
              <a:t>Parents Right to Know</a:t>
            </a:r>
          </a:p>
          <a:p>
            <a:r>
              <a:rPr lang="en-US" sz="1500" b="1" dirty="0">
                <a:latin typeface="Janda Closer To Free"/>
                <a:ea typeface="ＭＳ Ｐゴシック" charset="0"/>
                <a:cs typeface="Janda Closer To Free"/>
              </a:rPr>
              <a:t>All parents have the right to request the following:</a:t>
            </a:r>
            <a:endParaRPr lang="en-US" sz="1500" dirty="0">
              <a:latin typeface="Janda Closer To Free"/>
              <a:ea typeface="ＭＳ Ｐゴシック" charset="0"/>
              <a:cs typeface="Janda Closer To Free"/>
            </a:endParaRPr>
          </a:p>
          <a:p>
            <a:pPr lvl="1"/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A teacher</a:t>
            </a:r>
            <a:r>
              <a:rPr lang="ja-JP" altLang="en-US" sz="1500" dirty="0">
                <a:latin typeface="Janda Closer To Free"/>
                <a:ea typeface="ＭＳ Ｐゴシック" charset="0"/>
                <a:cs typeface="Janda Closer To Free"/>
              </a:rPr>
              <a:t>’</a:t>
            </a:r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s professional qualifications, which includes: state qualifications, licensure, certifications, waivers</a:t>
            </a:r>
          </a:p>
          <a:p>
            <a:pPr lvl="1"/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A teacher</a:t>
            </a:r>
            <a:r>
              <a:rPr lang="ja-JP" altLang="en-US" sz="1500" dirty="0">
                <a:latin typeface="Janda Closer To Free"/>
                <a:ea typeface="ＭＳ Ｐゴシック" charset="0"/>
                <a:cs typeface="Janda Closer To Free"/>
              </a:rPr>
              <a:t>’</a:t>
            </a:r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s degree, fields of endorsement, previous teaching experience</a:t>
            </a:r>
          </a:p>
          <a:p>
            <a:pPr lvl="1"/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A paraprofessional</a:t>
            </a:r>
            <a:r>
              <a:rPr lang="ja-JP" altLang="en-US" sz="1500" dirty="0">
                <a:latin typeface="Janda Closer To Free"/>
                <a:ea typeface="ＭＳ Ｐゴシック" charset="0"/>
                <a:cs typeface="Janda Closer To Free"/>
              </a:rPr>
              <a:t>’</a:t>
            </a:r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s qualifications</a:t>
            </a:r>
          </a:p>
          <a:p>
            <a:pPr lvl="1"/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An assurance that their child</a:t>
            </a:r>
            <a:r>
              <a:rPr lang="ja-JP" altLang="en-US" sz="1500" dirty="0">
                <a:latin typeface="Janda Closer To Free"/>
                <a:ea typeface="ＭＳ Ｐゴシック" charset="0"/>
                <a:cs typeface="Janda Closer To Free"/>
              </a:rPr>
              <a:t>’</a:t>
            </a:r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s name, address, and telephone listing will not be released to military recruiters</a:t>
            </a:r>
          </a:p>
          <a:p>
            <a:r>
              <a:rPr lang="en-US" sz="1500" b="1" dirty="0">
                <a:latin typeface="Janda Closer To Free"/>
                <a:ea typeface="ＭＳ Ｐゴシック" charset="0"/>
                <a:cs typeface="Janda Closer To Free"/>
              </a:rPr>
              <a:t>All parents will receive information on the following:</a:t>
            </a:r>
            <a:endParaRPr lang="en-US" sz="1500" dirty="0">
              <a:latin typeface="Janda Closer To Free"/>
              <a:ea typeface="ＭＳ Ｐゴシック" charset="0"/>
              <a:cs typeface="Janda Closer To Free"/>
            </a:endParaRPr>
          </a:p>
          <a:p>
            <a:pPr lvl="1"/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Their child</a:t>
            </a:r>
            <a:r>
              <a:rPr lang="ja-JP" altLang="en-US" sz="1500" dirty="0">
                <a:latin typeface="Janda Closer To Free"/>
                <a:ea typeface="ＭＳ Ｐゴシック" charset="0"/>
                <a:cs typeface="Janda Closer To Free"/>
              </a:rPr>
              <a:t>’</a:t>
            </a:r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s level of achievement in each of the state academic assessments</a:t>
            </a:r>
          </a:p>
          <a:p>
            <a:pPr lvl="1"/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Their option to request a transfer to another school within the district if their child is the victim of a violent crime at school</a:t>
            </a:r>
          </a:p>
          <a:p>
            <a:pPr lvl="1"/>
            <a:r>
              <a:rPr lang="en-US" sz="1500" dirty="0">
                <a:latin typeface="Janda Closer To Free"/>
                <a:ea typeface="ＭＳ Ｐゴシック" charset="0"/>
                <a:cs typeface="Janda Closer To Free"/>
              </a:rPr>
              <a:t>Their right to timely notification that their child has been assigned, or has been taught for four or more consecutive weeks by, a teacher who is not highly qualified</a:t>
            </a:r>
          </a:p>
          <a:p>
            <a:endParaRPr lang="en-US" sz="1500" dirty="0">
              <a:latin typeface="Comic Sans MS" charset="0"/>
              <a:ea typeface="ＭＳ Ｐゴシック" charset="0"/>
              <a:cs typeface="ＭＳ Ｐゴシック" charset="0"/>
            </a:endParaRP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26702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Janda Closer To Free"/>
                <a:cs typeface="Janda Closer To Free"/>
              </a:rPr>
              <a:t>Southwind</a:t>
            </a:r>
            <a:r>
              <a:rPr lang="en-US" dirty="0">
                <a:latin typeface="Janda Closer To Free"/>
                <a:cs typeface="Janda Closer To Free"/>
              </a:rPr>
              <a:t> Elementary School</a:t>
            </a:r>
          </a:p>
          <a:p>
            <a:pPr marL="0" indent="0">
              <a:buNone/>
            </a:pPr>
            <a:r>
              <a:rPr lang="en-US" dirty="0">
                <a:latin typeface="Janda Closer To Free"/>
                <a:cs typeface="Janda Closer To Free"/>
              </a:rPr>
              <a:t>Annual Title One Meeting</a:t>
            </a:r>
          </a:p>
          <a:p>
            <a:pPr marL="0" indent="0">
              <a:buNone/>
            </a:pPr>
            <a:endParaRPr lang="en-US" dirty="0">
              <a:latin typeface="Janda Closer To Free"/>
              <a:cs typeface="Janda Closer To Free"/>
            </a:endParaRPr>
          </a:p>
          <a:p>
            <a:pPr marL="0" indent="0">
              <a:buNone/>
            </a:pPr>
            <a:r>
              <a:rPr lang="en-US" sz="3600" dirty="0">
                <a:latin typeface="Janda Closer To Free"/>
                <a:cs typeface="Janda Closer To Free"/>
              </a:rPr>
              <a:t>September 29, 2022 9:30 am </a:t>
            </a:r>
          </a:p>
          <a:p>
            <a:pPr marL="0" indent="0">
              <a:buNone/>
            </a:pPr>
            <a:r>
              <a:rPr lang="en-US" sz="3600" dirty="0">
                <a:latin typeface="Janda Closer To Free"/>
                <a:cs typeface="Janda Closer To Free"/>
              </a:rPr>
              <a:t>September 29, 2022 5:00 pm</a:t>
            </a:r>
          </a:p>
          <a:p>
            <a:pPr marL="0" indent="0">
              <a:buNone/>
            </a:pPr>
            <a:endParaRPr lang="en-US" dirty="0">
              <a:latin typeface="Janda Closer To Free"/>
              <a:cs typeface="Janda Closer To Free"/>
            </a:endParaRPr>
          </a:p>
          <a:p>
            <a:pPr marL="0" indent="0">
              <a:buNone/>
            </a:pPr>
            <a:r>
              <a:rPr lang="en-US" sz="2000" dirty="0">
                <a:latin typeface="Janda Closer To Free"/>
                <a:cs typeface="Janda Closer To Free"/>
              </a:rPr>
              <a:t>Dennis L Kimbrough, Principal</a:t>
            </a:r>
          </a:p>
          <a:p>
            <a:pPr marL="0" indent="0">
              <a:buNone/>
            </a:pPr>
            <a:r>
              <a:rPr lang="en-US" sz="2000" dirty="0">
                <a:latin typeface="Janda Closer To Free"/>
                <a:cs typeface="Janda Closer To Free"/>
              </a:rPr>
              <a:t>Vicky Townsend, Title One PLC Coach Math &amp; Science Focus</a:t>
            </a:r>
          </a:p>
          <a:p>
            <a:pPr marL="0" indent="0">
              <a:buNone/>
            </a:pPr>
            <a:r>
              <a:rPr lang="en-US" sz="2000" dirty="0">
                <a:latin typeface="Janda Closer To Free"/>
                <a:cs typeface="Janda Closer To Free"/>
              </a:rPr>
              <a:t>Amelia Williams, Title One PLC Coach Literacy Focus</a:t>
            </a:r>
          </a:p>
          <a:p>
            <a:pPr marL="0" indent="0">
              <a:buNone/>
            </a:pPr>
            <a:r>
              <a:rPr lang="en-US" sz="2000" dirty="0" err="1">
                <a:latin typeface="Janda Closer To Free"/>
                <a:cs typeface="Janda Closer To Free"/>
              </a:rPr>
              <a:t>Lafonde</a:t>
            </a:r>
            <a:r>
              <a:rPr lang="en-US" sz="2000" dirty="0">
                <a:latin typeface="Janda Closer To Free"/>
                <a:cs typeface="Janda Closer To Free"/>
              </a:rPr>
              <a:t> Wooden, Behavioral Specialist/ Facilitator</a:t>
            </a:r>
          </a:p>
        </p:txBody>
      </p:sp>
    </p:spTree>
    <p:extLst>
      <p:ext uri="{BB962C8B-B14F-4D97-AF65-F5344CB8AC3E}">
        <p14:creationId xmlns:p14="http://schemas.microsoft.com/office/powerpoint/2010/main" val="3313067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5" y="1444625"/>
            <a:ext cx="8398775" cy="427513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800" b="1" dirty="0">
                <a:solidFill>
                  <a:srgbClr val="FF0000"/>
                </a:solidFill>
                <a:latin typeface="Janda Closer To Free"/>
                <a:cs typeface="Janda Closer To Free"/>
              </a:rPr>
              <a:t>Student Code of Conduct</a:t>
            </a:r>
          </a:p>
          <a:p>
            <a:endParaRPr lang="en-US" b="1" dirty="0">
              <a:solidFill>
                <a:srgbClr val="FF0000"/>
              </a:solidFill>
              <a:latin typeface="Architects Daughter"/>
              <a:ea typeface="ＭＳ Ｐゴシック" charset="0"/>
              <a:cs typeface="Architects Daughter"/>
            </a:endParaRPr>
          </a:p>
          <a:p>
            <a:r>
              <a:rPr lang="en-US" sz="3000" dirty="0">
                <a:latin typeface="Janda Closer To Free"/>
                <a:ea typeface="ＭＳ Ｐゴシック" charset="0"/>
                <a:cs typeface="Janda Closer To Free"/>
              </a:rPr>
              <a:t>A SCS form informing parents &amp; students of expectations for a safe and orderly school environment, without disruptions to the learning process</a:t>
            </a:r>
          </a:p>
          <a:p>
            <a:r>
              <a:rPr lang="en-US" sz="3000" dirty="0">
                <a:latin typeface="Janda Closer To Free"/>
                <a:ea typeface="ＭＳ Ｐゴシック" charset="0"/>
                <a:cs typeface="Janda Closer To Free"/>
              </a:rPr>
              <a:t>The range of possible disciplinary options when a student engages in a particular behavior or action</a:t>
            </a:r>
          </a:p>
          <a:p>
            <a:r>
              <a:rPr lang="en-US" sz="3000" dirty="0">
                <a:latin typeface="Janda Closer To Free"/>
                <a:ea typeface="ＭＳ Ｐゴシック" charset="0"/>
                <a:cs typeface="Janda Closer To Free"/>
              </a:rPr>
              <a:t>Behavior Orientation meetings for each grade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13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443835"/>
            <a:ext cx="7635250" cy="519197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latin typeface="Janda Closer To Free"/>
                <a:cs typeface="Janda Closer To Free"/>
              </a:rPr>
              <a:t>Any Questions, Concerns, or Comments…….</a:t>
            </a:r>
          </a:p>
          <a:p>
            <a:pPr marL="0" indent="0" algn="ctr">
              <a:buNone/>
            </a:pPr>
            <a:r>
              <a:rPr lang="en-US" sz="3000" dirty="0">
                <a:latin typeface="Janda Closer To Free"/>
                <a:cs typeface="Janda Closer To Free"/>
              </a:rPr>
              <a:t>Contact Information:</a:t>
            </a:r>
          </a:p>
          <a:p>
            <a:pPr marL="0" indent="0" algn="ctr">
              <a:buNone/>
            </a:pPr>
            <a:r>
              <a:rPr lang="en-US" sz="3000" dirty="0" err="1">
                <a:latin typeface="Janda Closer To Free"/>
                <a:cs typeface="Janda Closer To Free"/>
              </a:rPr>
              <a:t>Southwind</a:t>
            </a:r>
            <a:r>
              <a:rPr lang="en-US" sz="3000" dirty="0">
                <a:latin typeface="Janda Closer To Free"/>
                <a:cs typeface="Janda Closer To Free"/>
              </a:rPr>
              <a:t> ES</a:t>
            </a:r>
          </a:p>
          <a:p>
            <a:pPr marL="0" indent="0" algn="ctr">
              <a:buNone/>
            </a:pPr>
            <a:r>
              <a:rPr lang="en-US" sz="3000" dirty="0">
                <a:latin typeface="Janda Closer To Free"/>
                <a:cs typeface="Janda Closer To Free"/>
              </a:rPr>
              <a:t>(901) 416-2805</a:t>
            </a:r>
          </a:p>
          <a:p>
            <a:pPr marL="0" indent="0" algn="ctr">
              <a:buNone/>
            </a:pPr>
            <a:r>
              <a:rPr lang="en-US" sz="3000" dirty="0">
                <a:latin typeface="Janda Closer To Free"/>
                <a:cs typeface="Janda Closer To Free"/>
                <a:hlinkClick r:id="rId2"/>
              </a:rPr>
              <a:t>kimbroughdl@scsk12.org</a:t>
            </a:r>
            <a:endParaRPr lang="en-US" sz="3000" dirty="0">
              <a:latin typeface="Janda Closer To Free"/>
              <a:cs typeface="Janda Closer To Free"/>
            </a:endParaRPr>
          </a:p>
          <a:p>
            <a:pPr marL="0" indent="0" algn="ctr">
              <a:buNone/>
            </a:pPr>
            <a:r>
              <a:rPr lang="en-US" sz="3200" dirty="0">
                <a:latin typeface="Janda Closer To Free"/>
                <a:cs typeface="Janda Closer To Free"/>
                <a:hlinkClick r:id="rId3"/>
              </a:rPr>
              <a:t>townsendvj@scsk12.org</a:t>
            </a:r>
            <a:r>
              <a:rPr lang="en-US" sz="3200" dirty="0">
                <a:latin typeface="Janda Closer To Free"/>
                <a:cs typeface="Janda Closer To Free"/>
              </a:rPr>
              <a:t> </a:t>
            </a:r>
          </a:p>
          <a:p>
            <a:pPr marL="0" indent="0" algn="ctr">
              <a:buNone/>
            </a:pPr>
            <a:r>
              <a:rPr lang="en-US" sz="3200" dirty="0">
                <a:latin typeface="Janda Closer To Free"/>
                <a:cs typeface="Janda Closer To Free"/>
                <a:hlinkClick r:id="rId4"/>
              </a:rPr>
              <a:t>williamsak1@scsk12.org</a:t>
            </a:r>
            <a:endParaRPr lang="en-US" sz="3200" dirty="0">
              <a:latin typeface="Janda Closer To Free"/>
              <a:cs typeface="Janda Closer To Free"/>
            </a:endParaRPr>
          </a:p>
          <a:p>
            <a:pPr marL="0" indent="0" algn="ctr">
              <a:buNone/>
            </a:pPr>
            <a:r>
              <a:rPr lang="en-US" sz="3200" dirty="0">
                <a:latin typeface="Janda Closer To Free"/>
                <a:cs typeface="Janda Closer To Free"/>
                <a:hlinkClick r:id="rId5"/>
              </a:rPr>
              <a:t>tatel@scsk12.org</a:t>
            </a:r>
            <a:r>
              <a:rPr lang="en-US" sz="3200" dirty="0">
                <a:latin typeface="Janda Closer To Free"/>
                <a:cs typeface="Janda Closer To Free"/>
              </a:rPr>
              <a:t> </a:t>
            </a:r>
          </a:p>
          <a:p>
            <a:pPr marL="0" indent="0" algn="ctr">
              <a:buNone/>
            </a:pPr>
            <a:endParaRPr lang="en-US" sz="3000" dirty="0">
              <a:latin typeface="Janda Closer To Free"/>
              <a:cs typeface="Janda Closer To Free"/>
            </a:endParaRPr>
          </a:p>
        </p:txBody>
      </p:sp>
    </p:spTree>
    <p:extLst>
      <p:ext uri="{BB962C8B-B14F-4D97-AF65-F5344CB8AC3E}">
        <p14:creationId xmlns:p14="http://schemas.microsoft.com/office/powerpoint/2010/main" val="1883737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Janda Closer To Free"/>
                <a:cs typeface="Janda Closer To Free"/>
              </a:rPr>
              <a:t>Today’s Agenda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5811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Notice of Title I School Status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Family Engagement Policies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Reporting Pupil Progress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Parent-Teacher Conferences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Parental Involvement Requirements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Availability of Parent Training and Meetings</a:t>
            </a:r>
          </a:p>
          <a:p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District/School Progress</a:t>
            </a:r>
          </a:p>
          <a:p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School Improvement Plan</a:t>
            </a:r>
          </a:p>
          <a:p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Teacher Qualification</a:t>
            </a:r>
          </a:p>
          <a:p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Parent</a:t>
            </a:r>
            <a:r>
              <a:rPr lang="ja-JP" altLang="en-US" sz="2200" dirty="0">
                <a:latin typeface="Janda Closer To Free"/>
                <a:ea typeface="ＭＳ Ｐゴシック" charset="0"/>
                <a:cs typeface="Janda Closer To Free"/>
              </a:rPr>
              <a:t>’</a:t>
            </a:r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s Right to Know</a:t>
            </a:r>
          </a:p>
          <a:p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School / Parent Compact</a:t>
            </a:r>
          </a:p>
          <a:p>
            <a:r>
              <a:rPr lang="en-US" sz="2200" dirty="0">
                <a:latin typeface="Janda Closer To Free"/>
                <a:ea typeface="ＭＳ Ｐゴシック" charset="0"/>
                <a:cs typeface="Janda Closer To Free"/>
              </a:rPr>
              <a:t>Student Code of Conduct</a:t>
            </a:r>
          </a:p>
        </p:txBody>
      </p:sp>
    </p:spTree>
    <p:extLst>
      <p:ext uri="{BB962C8B-B14F-4D97-AF65-F5344CB8AC3E}">
        <p14:creationId xmlns:p14="http://schemas.microsoft.com/office/powerpoint/2010/main" val="198921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Janda Closer To Free"/>
                <a:cs typeface="Janda Closer To Free"/>
              </a:rPr>
              <a:t>What is Title One?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>
              <a:latin typeface="Janda Closer To Free"/>
              <a:cs typeface="Janda Closer To Free"/>
            </a:endParaRPr>
          </a:p>
          <a:p>
            <a:pPr algn="ctr"/>
            <a:r>
              <a:rPr lang="en-US" sz="3200" dirty="0">
                <a:latin typeface="Janda Closer To Free"/>
                <a:cs typeface="Janda Closer To Free"/>
              </a:rPr>
              <a:t>Title 1 is a federal program which provides additional funds above and beyond the funds provided to every Shelby County school for schools who have a certain percentage of socio-economic disadvantaged students.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916230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Janda Closer To Free"/>
                <a:cs typeface="Janda Closer To Free"/>
              </a:rPr>
              <a:t>Notice of Title One School Status…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Janda Closer To Free"/>
                <a:ea typeface="ＭＳ Ｐゴシック" charset="0"/>
                <a:cs typeface="Janda Closer To Free"/>
              </a:rPr>
              <a:t>Southwind</a:t>
            </a:r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 Elementary is a federally funded Title I school. Title I requires that schools create a positive and supportive learning environment that results in high levels of achievement for all students.  </a:t>
            </a:r>
          </a:p>
          <a:p>
            <a:endParaRPr lang="en-US" dirty="0">
              <a:latin typeface="Architects Daughter"/>
              <a:cs typeface="Architects Daughter"/>
            </a:endParaRPr>
          </a:p>
        </p:txBody>
      </p:sp>
    </p:spTree>
    <p:extLst>
      <p:ext uri="{BB962C8B-B14F-4D97-AF65-F5344CB8AC3E}">
        <p14:creationId xmlns:p14="http://schemas.microsoft.com/office/powerpoint/2010/main" val="22537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Janda Closer To Free"/>
                <a:cs typeface="Janda Closer To Free"/>
              </a:rPr>
              <a:t>How Does Title One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chitects Daughter"/>
              <a:cs typeface="Architects Daughter"/>
            </a:endParaRPr>
          </a:p>
          <a:p>
            <a:pPr algn="l"/>
            <a:r>
              <a:rPr lang="en-US" sz="3200" dirty="0">
                <a:latin typeface="Janda Closer To Free"/>
                <a:cs typeface="Janda Closer To Free"/>
              </a:rPr>
              <a:t>The funds provided by Title 1 help us to provide needed resources and support to all of the students at </a:t>
            </a:r>
            <a:r>
              <a:rPr lang="en-US" sz="3200" dirty="0" err="1">
                <a:latin typeface="Janda Closer To Free"/>
                <a:cs typeface="Janda Closer To Free"/>
              </a:rPr>
              <a:t>Southwind</a:t>
            </a:r>
            <a:r>
              <a:rPr lang="en-US" sz="3200" dirty="0">
                <a:latin typeface="Janda Closer To Free"/>
                <a:cs typeface="Janda Closer To Free"/>
              </a:rPr>
              <a:t>. </a:t>
            </a:r>
          </a:p>
          <a:p>
            <a:pPr algn="l"/>
            <a:r>
              <a:rPr lang="en-US" sz="3200" dirty="0">
                <a:latin typeface="Janda Closer To Free"/>
                <a:cs typeface="Janda Closer To Free"/>
              </a:rPr>
              <a:t>Without these additional funds, many items and resources would not be available.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8966" y="1444625"/>
            <a:ext cx="8246070" cy="42751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  <a:latin typeface="Janda Closer To Free"/>
                <a:cs typeface="Janda Closer To Free"/>
              </a:rPr>
              <a:t> Title One Funds can Provide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>
                <a:latin typeface="Janda Closer To Free"/>
                <a:cs typeface="Janda Closer To Free"/>
              </a:rPr>
              <a:t>Desktop Computers for students to use in classrooms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>
                <a:latin typeface="Janda Closer To Free"/>
                <a:cs typeface="Janda Closer To Free"/>
              </a:rPr>
              <a:t>Instructional Resources for each of our teachers.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>
                <a:latin typeface="Janda Closer To Free"/>
                <a:cs typeface="Janda Closer To Free"/>
              </a:rPr>
              <a:t>Professional Development for teachers.</a:t>
            </a:r>
          </a:p>
          <a:p>
            <a:pPr marL="457200" indent="-457200">
              <a:buFont typeface="Arial"/>
              <a:buChar char="•"/>
            </a:pPr>
            <a:r>
              <a:rPr lang="en-US" sz="3600" dirty="0">
                <a:latin typeface="Janda Closer To Free"/>
                <a:cs typeface="Janda Closer To Free"/>
              </a:rPr>
              <a:t>Educational Assistants to help in classrooms.</a:t>
            </a:r>
          </a:p>
          <a:p>
            <a:pPr marL="457200" indent="-457200">
              <a:buFont typeface="Arial"/>
              <a:buChar char="•"/>
            </a:pPr>
            <a:endParaRPr lang="en-US" sz="3600" dirty="0">
              <a:latin typeface="Janda Closer To Free"/>
              <a:cs typeface="Janda Closer To Free"/>
            </a:endParaRPr>
          </a:p>
          <a:p>
            <a:pPr marL="457200" indent="-457200">
              <a:buFont typeface="Arial"/>
              <a:buChar char="•"/>
            </a:pPr>
            <a:endParaRPr lang="en-US" sz="3600" dirty="0">
              <a:latin typeface="Janda Closer To Free"/>
              <a:cs typeface="Janda Closer To Free"/>
            </a:endParaRPr>
          </a:p>
        </p:txBody>
      </p:sp>
    </p:spTree>
    <p:extLst>
      <p:ext uri="{BB962C8B-B14F-4D97-AF65-F5344CB8AC3E}">
        <p14:creationId xmlns:p14="http://schemas.microsoft.com/office/powerpoint/2010/main" val="131642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Janda Closer To Free"/>
                <a:cs typeface="Janda Closer To Free"/>
              </a:rPr>
              <a:t>Family Engagement 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1291130"/>
            <a:ext cx="7482545" cy="519197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Partners with families in an effort to provide </a:t>
            </a:r>
            <a:r>
              <a:rPr lang="en-US" sz="3200" dirty="0" err="1">
                <a:latin typeface="Janda Closer To Free"/>
                <a:ea typeface="ＭＳ Ｐゴシック" charset="0"/>
                <a:cs typeface="Janda Closer To Free"/>
              </a:rPr>
              <a:t>Southwind</a:t>
            </a:r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 students with a home/school/community environment that helps children achieve academic excellence.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is a parental involvement requirement.</a:t>
            </a:r>
          </a:p>
          <a:p>
            <a:pPr>
              <a:lnSpc>
                <a:spcPct val="80000"/>
              </a:lnSpc>
              <a:buNone/>
            </a:pPr>
            <a:endParaRPr lang="en-US" sz="3200" dirty="0">
              <a:latin typeface="Janda Closer To Free"/>
              <a:ea typeface="ＭＳ Ｐゴシック" charset="0"/>
              <a:cs typeface="Janda Closer To Free"/>
            </a:endParaRPr>
          </a:p>
          <a:p>
            <a:pPr lvl="1">
              <a:lnSpc>
                <a:spcPct val="80000"/>
              </a:lnSpc>
            </a:pPr>
            <a:r>
              <a:rPr lang="en-US" sz="3200" dirty="0" err="1">
                <a:latin typeface="Janda Closer To Free"/>
                <a:ea typeface="ＭＳ Ｐゴシック" charset="0"/>
                <a:cs typeface="Janda Closer To Free"/>
              </a:rPr>
              <a:t>Southwind</a:t>
            </a:r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 Website</a:t>
            </a:r>
          </a:p>
          <a:p>
            <a:pPr lvl="1">
              <a:lnSpc>
                <a:spcPct val="80000"/>
              </a:lnSpc>
            </a:pPr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Reviewed and revised yearly</a:t>
            </a:r>
          </a:p>
          <a:p>
            <a:pPr lvl="1">
              <a:lnSpc>
                <a:spcPct val="80000"/>
              </a:lnSpc>
            </a:pPr>
            <a:r>
              <a:rPr lang="en-US" sz="3200" dirty="0">
                <a:latin typeface="Janda Closer To Free"/>
                <a:ea typeface="ＭＳ Ｐゴシック" charset="0"/>
                <a:cs typeface="Janda Closer To Free"/>
              </a:rPr>
              <a:t>Copies in the student handbooks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3200" dirty="0">
              <a:latin typeface="Janda Closer To Free"/>
              <a:ea typeface="ＭＳ Ｐゴシック" charset="0"/>
              <a:cs typeface="Janda Closer To Free"/>
            </a:endParaRPr>
          </a:p>
        </p:txBody>
      </p:sp>
    </p:spTree>
    <p:extLst>
      <p:ext uri="{BB962C8B-B14F-4D97-AF65-F5344CB8AC3E}">
        <p14:creationId xmlns:p14="http://schemas.microsoft.com/office/powerpoint/2010/main" val="3436918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296260" y="1596540"/>
            <a:ext cx="8398775" cy="45804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  <a:latin typeface="Janda Closer To Free"/>
                <a:ea typeface="ＭＳ Ｐゴシック" charset="0"/>
                <a:cs typeface="Janda Closer To Free"/>
              </a:rPr>
              <a:t>School/Family Compact</a:t>
            </a:r>
            <a:endParaRPr lang="en-US" sz="3600" dirty="0">
              <a:latin typeface="Janda Closer To Free"/>
              <a:ea typeface="ＭＳ Ｐゴシック" charset="0"/>
              <a:cs typeface="Janda Closer To Free"/>
            </a:endParaRPr>
          </a:p>
          <a:p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Jointly developed with parents to promote positive and productive working relationships.</a:t>
            </a:r>
          </a:p>
          <a:p>
            <a:r>
              <a:rPr lang="en-US" dirty="0">
                <a:latin typeface="Janda Closer To Free"/>
                <a:ea typeface="ＭＳ Ｐゴシック" charset="0"/>
                <a:cs typeface="Janda Closer To Free"/>
              </a:rPr>
              <a:t>Is a parental involvement requirement</a:t>
            </a:r>
          </a:p>
          <a:p>
            <a:pPr algn="ctr"/>
            <a:endParaRPr lang="en-US" dirty="0">
              <a:latin typeface="Janda Closer To Free"/>
              <a:ea typeface="ＭＳ Ｐゴシック" charset="0"/>
              <a:cs typeface="Janda Closer To Free"/>
            </a:endParaRPr>
          </a:p>
          <a:p>
            <a:pPr lvl="1">
              <a:buFont typeface="Arial"/>
              <a:buChar char="•"/>
            </a:pPr>
            <a:r>
              <a:rPr lang="en-US" sz="2600" dirty="0">
                <a:latin typeface="Janda Closer To Free"/>
                <a:ea typeface="ＭＳ Ｐゴシック" charset="0"/>
                <a:cs typeface="Janda Closer To Free"/>
              </a:rPr>
              <a:t>Available on </a:t>
            </a:r>
            <a:r>
              <a:rPr lang="en-US" sz="2600" dirty="0" err="1">
                <a:latin typeface="Janda Closer To Free"/>
                <a:ea typeface="ＭＳ Ｐゴシック" charset="0"/>
                <a:cs typeface="Janda Closer To Free"/>
              </a:rPr>
              <a:t>Southwind</a:t>
            </a:r>
            <a:r>
              <a:rPr lang="en-US" sz="2600" dirty="0">
                <a:latin typeface="Janda Closer To Free"/>
                <a:ea typeface="ＭＳ Ｐゴシック" charset="0"/>
                <a:cs typeface="Janda Closer To Free"/>
              </a:rPr>
              <a:t> Title One Website</a:t>
            </a:r>
          </a:p>
          <a:p>
            <a:pPr lvl="1">
              <a:buFont typeface="Arial"/>
              <a:buChar char="•"/>
            </a:pPr>
            <a:r>
              <a:rPr lang="en-US" sz="2600" dirty="0">
                <a:latin typeface="Janda Closer To Free"/>
                <a:ea typeface="ＭＳ Ｐゴシック" charset="0"/>
                <a:cs typeface="Janda Closer To Free"/>
              </a:rPr>
              <a:t>Received in handbook yearly </a:t>
            </a:r>
          </a:p>
          <a:p>
            <a:pPr lvl="1">
              <a:buFont typeface="Arial"/>
              <a:buChar char="•"/>
            </a:pPr>
            <a:r>
              <a:rPr lang="en-US" sz="2600" dirty="0">
                <a:latin typeface="Janda Closer To Free"/>
                <a:ea typeface="ＭＳ Ｐゴシック" charset="0"/>
                <a:cs typeface="Janda Closer To Free"/>
              </a:rPr>
              <a:t>Signed by parents, students, teachers, principal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3112</TotalTime>
  <Words>930</Words>
  <Application>Microsoft Macintosh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Architects Daughter</vt:lpstr>
      <vt:lpstr>Arial</vt:lpstr>
      <vt:lpstr>Calibri</vt:lpstr>
      <vt:lpstr>Comic Sans MS</vt:lpstr>
      <vt:lpstr>Janda Closer To Free</vt:lpstr>
      <vt:lpstr>Wingdings</vt:lpstr>
      <vt:lpstr>Office Theme</vt:lpstr>
      <vt:lpstr>Document</vt:lpstr>
      <vt:lpstr>Welcome Seahawk Parents</vt:lpstr>
      <vt:lpstr>PowerPoint Presentation</vt:lpstr>
      <vt:lpstr>Today’s Agenda</vt:lpstr>
      <vt:lpstr>What is Title One?</vt:lpstr>
      <vt:lpstr>Notice of Title One School Status…</vt:lpstr>
      <vt:lpstr>How Does Title One Help?</vt:lpstr>
      <vt:lpstr>PowerPoint Presentation</vt:lpstr>
      <vt:lpstr>Family Engagement Plan</vt:lpstr>
      <vt:lpstr>PowerPoint Presentation</vt:lpstr>
      <vt:lpstr>PowerPoint Presentation</vt:lpstr>
      <vt:lpstr>Reporting Pupil Progress</vt:lpstr>
      <vt:lpstr>PowerPoint Presentation</vt:lpstr>
      <vt:lpstr>Parent Teacher Conferences</vt:lpstr>
      <vt:lpstr>PowerPoint Presentation</vt:lpstr>
      <vt:lpstr>What is “ESSA” Every Student Succeeds Act</vt:lpstr>
      <vt:lpstr>PowerPoint Presentation</vt:lpstr>
      <vt:lpstr>School Improvement Plan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Amelia Williams</cp:lastModifiedBy>
  <cp:revision>93</cp:revision>
  <cp:lastPrinted>2014-08-27T17:35:19Z</cp:lastPrinted>
  <dcterms:created xsi:type="dcterms:W3CDTF">2013-08-21T19:17:07Z</dcterms:created>
  <dcterms:modified xsi:type="dcterms:W3CDTF">2023-01-30T19:08:28Z</dcterms:modified>
</cp:coreProperties>
</file>